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287" r:id="rId2"/>
    <p:sldId id="329" r:id="rId3"/>
    <p:sldId id="306" r:id="rId4"/>
    <p:sldId id="328" r:id="rId5"/>
    <p:sldId id="308" r:id="rId6"/>
    <p:sldId id="330" r:id="rId7"/>
    <p:sldId id="309" r:id="rId8"/>
    <p:sldId id="314" r:id="rId9"/>
    <p:sldId id="312" r:id="rId10"/>
    <p:sldId id="310" r:id="rId11"/>
    <p:sldId id="311" r:id="rId12"/>
    <p:sldId id="327" r:id="rId13"/>
    <p:sldId id="315" r:id="rId14"/>
    <p:sldId id="316" r:id="rId15"/>
    <p:sldId id="294" r:id="rId16"/>
    <p:sldId id="325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074ACB-8E80-4280-B5B8-6FB72957A4D9}" type="datetimeFigureOut">
              <a:rPr lang="he-IL" smtClean="0"/>
              <a:t>י"ח/כסלו/תשפ"ה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313DF0-F9DC-4E7B-8E53-1F80287CD3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54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4E512B3-B141-4294-9FD8-2A9EBF188693}" type="slidenum">
              <a:rPr lang="he-IL" altLang="he-IL" smtClean="0">
                <a:cs typeface="Times New Roman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he-IL"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D242B25-BEE9-45DE-810D-A94D3F419B9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520259"/>
            <a:ext cx="2895600" cy="365125"/>
          </a:xfrm>
        </p:spPr>
        <p:txBody>
          <a:bodyPr/>
          <a:lstStyle>
            <a:lvl1pPr rtl="1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e-IL" dirty="0"/>
              <a:t>מחוז דרום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1C7A3B4-544E-4AAB-8C29-33030132B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F3F57F6-B039-4CBB-A451-3A4C2055F0AF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2CDCB9C-9918-42EC-8F94-38A853EF7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B57D2C2-165E-42A1-A610-7421B8C7AEE0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D6C4B20-5074-44B3-BEA7-B429EEF66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5AF8500-9E77-43C2-8E96-B20C92E004E3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7BC66CC-560B-4988-96F7-F4C155BDF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51C49D54-F8E7-4638-8456-609AA795D7BD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802AA197-29F5-4DBF-9FED-DFFDE1651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34A9779-5227-43D9-8996-E10EDCAFD076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BCA7BCD9-8BD8-40B1-8EED-02BDBD923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C2BFF04-E87E-4F01-B61C-FDB772AB8608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DD93743-6BEF-48BA-A7E1-AD7307B0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1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2DA22339-794C-489F-8B7F-07A53C3883D2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C6A95C72-28CC-4D65-83BD-9CA6B3E8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7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0440C07E-FCED-484A-B9E3-61F49FF13A18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5C1C56A-863B-4718-918C-6C9988D49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0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20F0F48-B125-4C63-9311-C852D7E19260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EACAC3E2-FAA2-45BA-8C3E-FFBEFCFD4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841CF62E-5806-44C9-AECE-99A0BD7FCC7B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C2A93848-B773-4568-9C65-2FD657C33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3206C-0F70-4177-BCCF-C2A2FD150ECA}" type="datetimeFigureOut">
              <a:rPr lang="en-US"/>
              <a:pPr>
                <a:defRPr/>
              </a:pPr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C0E39-36C4-4AA2-AC8E-2CEB707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sdot.education.gov.il/content/security/outdoor/outdoor-activiti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rWjuAR-Ih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oref.org.il/heb/articles/info/iron-swords/11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0d2OxhEho9A" TargetMode="Externa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67544" y="1700807"/>
            <a:ext cx="8208912" cy="2431793"/>
          </a:xfrm>
        </p:spPr>
        <p:txBody>
          <a:bodyPr/>
          <a:lstStyle/>
          <a:p>
            <a:pPr eaLnBrk="1" hangingPunct="1"/>
            <a:r>
              <a:rPr lang="he-IL" altLang="he-IL" sz="6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</a:t>
            </a:r>
            <a:r>
              <a:rPr lang="he-IL" altLang="he-IL" sz="6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זהירות ! </a:t>
            </a:r>
            <a:r>
              <a:rPr lang="he-IL" alt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eaLnBrk="1" hangingPunct="1"/>
            <a:r>
              <a:rPr lang="he-IL" altLang="he-IL" sz="4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alt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שבר יירוט/נפלים/שטחי אש /שדה מוקשים</a:t>
            </a:r>
          </a:p>
          <a:p>
            <a:pPr eaLnBrk="1" hangingPunct="1"/>
            <a:r>
              <a:rPr lang="he-IL" alt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וחפץ חשוד</a:t>
            </a:r>
          </a:p>
        </p:txBody>
      </p:sp>
      <p:sp>
        <p:nvSpPr>
          <p:cNvPr id="2" name="AutoShape 2" descr="תוצאת תמונה עבור זהירות שטחי א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2123728" y="4307179"/>
            <a:ext cx="51209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הדרכה לקראת יציאה לטיול ופעילות חוץ</a:t>
            </a:r>
            <a:endParaRPr lang="he-IL" alt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6" y="5008820"/>
            <a:ext cx="2994495" cy="146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1592" y="6021288"/>
            <a:ext cx="46041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hlinkClick r:id="rId3"/>
              </a:rPr>
              <a:t>אתר אגף ביטחון בטיחות וחירום</a:t>
            </a:r>
            <a:r>
              <a:rPr lang="en-US" b="1" dirty="0">
                <a:hlinkClick r:id="rId3"/>
              </a:rPr>
              <a:t>  </a:t>
            </a:r>
            <a:r>
              <a:rPr lang="he-IL" b="1" dirty="0">
                <a:hlinkClick r:id="rId3"/>
              </a:rPr>
              <a:t>טיולים</a:t>
            </a:r>
            <a:r>
              <a:rPr lang="he-IL" b="1" dirty="0"/>
              <a:t> (קישור)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B70B3FE3-6A78-49FE-A9A5-11E23BE202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5"/>
            <a:ext cx="2339752" cy="13828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886387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268759"/>
            <a:ext cx="8993832" cy="4833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בעת שהייה בשטחי האש אנו עלולים להיתקל בתחמושת עזובה:  </a:t>
            </a:r>
            <a:endParaRPr lang="he-IL" b="1" dirty="0"/>
          </a:p>
          <a:p>
            <a:pPr lvl="1">
              <a:buFont typeface="Wingdings" panose="05000000000000000000" pitchFamily="2" charset="2"/>
              <a:buChar char="ü"/>
            </a:pPr>
            <a:endParaRPr lang="he-IL" b="1" dirty="0"/>
          </a:p>
          <a:p>
            <a:pPr lvl="1">
              <a:buFont typeface="Wingdings" panose="05000000000000000000" pitchFamily="2" charset="2"/>
              <a:buChar char="ü"/>
            </a:pPr>
            <a:endParaRPr lang="he-IL" b="1" dirty="0"/>
          </a:p>
        </p:txBody>
      </p:sp>
      <p:pic>
        <p:nvPicPr>
          <p:cNvPr id="7" name="Picture 14" descr="רימונ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8" y="1988840"/>
            <a:ext cx="3251997" cy="27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תוצאת תמונה עבור תחמושת שטחי א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" y="1988840"/>
            <a:ext cx="3744733" cy="26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60" y="4149081"/>
            <a:ext cx="4000139" cy="206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כותרת 1"/>
          <p:cNvSpPr txBox="1">
            <a:spLocks/>
          </p:cNvSpPr>
          <p:nvPr/>
        </p:nvSpPr>
        <p:spPr>
          <a:xfrm>
            <a:off x="457200" y="487164"/>
            <a:ext cx="8229600" cy="63758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he-IL" dirty="0"/>
              <a:t>דוג' להמחשה מהשטח - </a:t>
            </a:r>
            <a:r>
              <a:rPr lang="he-IL" sz="3200" dirty="0">
                <a:solidFill>
                  <a:srgbClr val="C00000"/>
                </a:solidFill>
              </a:rPr>
              <a:t>אסור לגעת!</a:t>
            </a:r>
          </a:p>
        </p:txBody>
      </p:sp>
    </p:spTree>
    <p:extLst>
      <p:ext uri="{BB962C8B-B14F-4D97-AF65-F5344CB8AC3E}">
        <p14:creationId xmlns:p14="http://schemas.microsoft.com/office/powerpoint/2010/main" val="63218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268759"/>
            <a:ext cx="8993832" cy="48333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 בעת שהייה בשטחי האש אנו עלולים להיתקל בתחמושת עזובה:  </a:t>
            </a:r>
            <a:endParaRPr lang="he-IL" b="1" dirty="0"/>
          </a:p>
          <a:p>
            <a:pPr marL="0" indent="0">
              <a:buNone/>
            </a:pPr>
            <a:endParaRPr lang="he-IL" b="1" dirty="0"/>
          </a:p>
          <a:p>
            <a:pPr lvl="1">
              <a:buFont typeface="Wingdings" panose="05000000000000000000" pitchFamily="2" charset="2"/>
              <a:buChar char="ü"/>
            </a:pPr>
            <a:endParaRPr lang="he-IL" b="1" dirty="0"/>
          </a:p>
          <a:p>
            <a:pPr lvl="1">
              <a:buFont typeface="Wingdings" panose="05000000000000000000" pitchFamily="2" charset="2"/>
              <a:buChar char="ü"/>
            </a:pPr>
            <a:endParaRPr lang="he-IL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71" y="3377966"/>
            <a:ext cx="385603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414713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15080"/>
            <a:ext cx="3886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529208" y="404664"/>
            <a:ext cx="8229600" cy="63758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he-IL" dirty="0"/>
              <a:t>דוג' נוספות להמחשה מהשטח - </a:t>
            </a:r>
            <a:r>
              <a:rPr lang="he-IL" sz="3200" dirty="0">
                <a:solidFill>
                  <a:srgbClr val="C00000"/>
                </a:solidFill>
              </a:rPr>
              <a:t>אסור לגעת!</a:t>
            </a:r>
          </a:p>
        </p:txBody>
      </p:sp>
      <p:pic>
        <p:nvPicPr>
          <p:cNvPr id="11" name="Picture 8" descr="פג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153" y="3789711"/>
            <a:ext cx="1831093" cy="27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1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תוצאת תמונה עבור נפלים פצצות מרגמ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1" y="1157006"/>
            <a:ext cx="3562369" cy="22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18" y="1070420"/>
            <a:ext cx="3787543" cy="21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" y="3631737"/>
            <a:ext cx="3640654" cy="234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45" y="3512996"/>
            <a:ext cx="3399355" cy="25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457750" y="323165"/>
            <a:ext cx="8229600" cy="63758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he-IL" dirty="0"/>
              <a:t>דוג' להמחשה מהשטח - </a:t>
            </a:r>
            <a:r>
              <a:rPr lang="he-IL" sz="3200" dirty="0">
                <a:solidFill>
                  <a:srgbClr val="C00000"/>
                </a:solidFill>
              </a:rPr>
              <a:t>אסור לגעת!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556" y="3085838"/>
            <a:ext cx="173156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זנב פצצת מרגמה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030" y="5573153"/>
            <a:ext cx="126509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זביל של פגז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7658" y="5727777"/>
            <a:ext cx="107914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חומר נפץ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4787" y="2789658"/>
            <a:ext cx="147027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1">
            <a:spAutoFit/>
          </a:bodyPr>
          <a:lstStyle/>
          <a:p>
            <a:r>
              <a:rPr lang="he-IL" dirty="0"/>
              <a:t>תרמילי כדורים</a:t>
            </a:r>
          </a:p>
        </p:txBody>
      </p:sp>
    </p:spTree>
    <p:extLst>
      <p:ext uri="{BB962C8B-B14F-4D97-AF65-F5344CB8AC3E}">
        <p14:creationId xmlns:p14="http://schemas.microsoft.com/office/powerpoint/2010/main" val="349423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2904" y="332656"/>
            <a:ext cx="8229600" cy="778098"/>
          </a:xfrm>
        </p:spPr>
        <p:txBody>
          <a:bodyPr/>
          <a:lstStyle/>
          <a:p>
            <a:r>
              <a:rPr lang="he-IL" sz="3200" dirty="0">
                <a:solidFill>
                  <a:srgbClr val="C00000"/>
                </a:solidFill>
              </a:rPr>
              <a:t>שדה מוקשים!! </a:t>
            </a:r>
            <a:r>
              <a:rPr lang="he-IL" dirty="0">
                <a:solidFill>
                  <a:srgbClr val="C00000"/>
                </a:solidFill>
              </a:rPr>
              <a:t>אסורה הכניסה!!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2735"/>
            <a:ext cx="9144000" cy="53285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בקרבת גבולות הארץ - בצפון, בבקעה ובערבה אנו עשויים להיתקל בשלטי אזהרה מפני כניסה לשדה מוקשים.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חשוב להכיר את השילוט ולהיזהר.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במידה ונתקלים בשדה בר המוקף בגדר בקר/רשת </a:t>
            </a:r>
            <a:r>
              <a:rPr lang="he-IL" b="1" dirty="0"/>
              <a:t>ללא שילוט</a:t>
            </a:r>
            <a:r>
              <a:rPr lang="he-IL" dirty="0"/>
              <a:t>, </a:t>
            </a:r>
            <a:r>
              <a:rPr lang="he-IL" sz="2800" b="1" u="sng" dirty="0"/>
              <a:t>ייתכן </a:t>
            </a:r>
            <a:r>
              <a:rPr lang="he-IL" dirty="0"/>
              <a:t>ומדובר בשדה מוקשים ולכן</a:t>
            </a:r>
            <a:r>
              <a:rPr lang="he-IL" b="1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he-IL" b="1" dirty="0">
                <a:solidFill>
                  <a:srgbClr val="C00000"/>
                </a:solidFill>
              </a:rPr>
              <a:t>        </a:t>
            </a:r>
            <a:r>
              <a:rPr lang="he-IL" sz="3200" b="1" dirty="0">
                <a:solidFill>
                  <a:srgbClr val="C00000"/>
                </a:solidFill>
              </a:rPr>
              <a:t>לא נכנסים לשטח ולא לוקחים סיכונים מיותרים.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lvl="1">
              <a:buFont typeface="Wingdings" panose="05000000000000000000" pitchFamily="2" charset="2"/>
              <a:buChar char="ü"/>
            </a:pPr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pic>
        <p:nvPicPr>
          <p:cNvPr id="7" name="Picture 4" descr="תוצאת תמונה עבור זהירות שטחי א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6" y="4117980"/>
            <a:ext cx="4032448" cy="19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85" y="4117980"/>
            <a:ext cx="3114080" cy="185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85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4500" y="476672"/>
            <a:ext cx="6059016" cy="706090"/>
          </a:xfrm>
        </p:spPr>
        <p:txBody>
          <a:bodyPr/>
          <a:lstStyle/>
          <a:p>
            <a:r>
              <a:rPr lang="he-IL" sz="3200" dirty="0"/>
              <a:t>תמונות להמחשה מהשטח</a:t>
            </a:r>
          </a:p>
        </p:txBody>
      </p:sp>
      <p:pic>
        <p:nvPicPr>
          <p:cNvPr id="2052" name="Picture 4" descr="תוצאת תמונה עבור זהירות מוקש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1976"/>
            <a:ext cx="4032448" cy="31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87742"/>
            <a:ext cx="3019759" cy="20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0005" y="3627415"/>
            <a:ext cx="191751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dirty="0"/>
              <a:t>מוקש נגד בני אדם</a:t>
            </a:r>
          </a:p>
          <a:p>
            <a:pPr algn="ctr"/>
            <a:r>
              <a:rPr lang="he-IL" dirty="0"/>
              <a:t> נסתר בין השיחים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2151" y="5188247"/>
            <a:ext cx="6858388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hlinkClick r:id="rId4"/>
              </a:rPr>
              <a:t>סרטון הסברה בנושא שדות מוקשים </a:t>
            </a:r>
            <a:r>
              <a:rPr lang="he-IL" dirty="0"/>
              <a:t>– סרטון חובה לצפייה בהדרכה </a:t>
            </a:r>
          </a:p>
          <a:p>
            <a:pPr algn="ctr"/>
            <a:r>
              <a:rPr lang="he-IL" sz="1600" dirty="0"/>
              <a:t>(מומלץ לשלוח גם </a:t>
            </a:r>
            <a:r>
              <a:rPr lang="he-IL" sz="1600" dirty="0" err="1"/>
              <a:t>בווצאפ</a:t>
            </a:r>
            <a:r>
              <a:rPr lang="he-IL" sz="1600" dirty="0"/>
              <a:t> לתלמידים/צוות חינוכי בסוף ההדרכה)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AE9B65C-7797-48B2-8A00-90696AAAC15D}"/>
              </a:ext>
            </a:extLst>
          </p:cNvPr>
          <p:cNvSpPr txBox="1"/>
          <p:nvPr/>
        </p:nvSpPr>
        <p:spPr>
          <a:xfrm>
            <a:off x="5098478" y="4352976"/>
            <a:ext cx="317266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dirty="0"/>
              <a:t>גדר </a:t>
            </a:r>
            <a:r>
              <a:rPr lang="he-IL" dirty="0" err="1"/>
              <a:t>תלתלית</a:t>
            </a:r>
            <a:r>
              <a:rPr lang="he-IL" dirty="0"/>
              <a:t> מקיפה שדה מוקשים</a:t>
            </a:r>
          </a:p>
        </p:txBody>
      </p:sp>
    </p:spTree>
    <p:extLst>
      <p:ext uri="{BB962C8B-B14F-4D97-AF65-F5344CB8AC3E}">
        <p14:creationId xmlns:p14="http://schemas.microsoft.com/office/powerpoint/2010/main" val="31625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200"/>
              <a:t>עיריית חיפה</a:t>
            </a:r>
            <a:endParaRPr lang="en-US" altLang="he-IL" sz="1200"/>
          </a:p>
        </p:txBody>
      </p:sp>
      <p:sp>
        <p:nvSpPr>
          <p:cNvPr id="6147" name="מציין מיקום של מספר שקופית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2F2C6E-A3FE-4A48-95D8-70B27E877A7D}" type="slidenum">
              <a:rPr lang="he-IL" altLang="he-IL" sz="12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he-IL" sz="12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8" y="1284009"/>
            <a:ext cx="8917769" cy="4289981"/>
          </a:xfrm>
        </p:spPr>
        <p:txBody>
          <a:bodyPr/>
          <a:lstStyle/>
          <a:p>
            <a:pPr marL="0" indent="0" eaLnBrk="1" hangingPunct="1">
              <a:buClr>
                <a:srgbClr val="FF0066"/>
              </a:buClr>
              <a:buNone/>
            </a:pPr>
            <a:r>
              <a:rPr lang="he-IL" altLang="he-IL" sz="2800" b="1" u="sng" dirty="0">
                <a:solidFill>
                  <a:schemeClr val="tx1"/>
                </a:solidFill>
              </a:rPr>
              <a:t>שלב ראשון ומיידי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לא לגעת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להתרחק מיד  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להודיע ולהזהיר את החברים/אחרים. 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להרחיק אותם רחוק ככל הניתן (לפחות 50 מטר) </a:t>
            </a:r>
            <a:endParaRPr lang="he-IL" altLang="he-IL" sz="3200" b="1" u="sng" dirty="0">
              <a:solidFill>
                <a:schemeClr val="tx1"/>
              </a:solidFill>
            </a:endParaRPr>
          </a:p>
          <a:p>
            <a:pPr marL="0" indent="0" eaLnBrk="1" hangingPunct="1">
              <a:buClr>
                <a:srgbClr val="FF0066"/>
              </a:buClr>
              <a:buNone/>
            </a:pPr>
            <a:r>
              <a:rPr lang="he-IL" altLang="he-IL" sz="2800" b="1" u="sng" dirty="0">
                <a:solidFill>
                  <a:schemeClr val="tx1"/>
                </a:solidFill>
              </a:rPr>
              <a:t>שלב שני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לדווח למבוגר אחראי/מאבטח/הורה /מורה.  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 למסור תיאור מדויק עד  כמה שניתן.</a:t>
            </a:r>
          </a:p>
          <a:p>
            <a:pPr marL="476250" indent="-476250" eaLnBrk="1" hangingPunct="1">
              <a:buClr>
                <a:srgbClr val="FF0066"/>
              </a:buClr>
              <a:buFont typeface="Webdings" pitchFamily="18" charset="2"/>
              <a:buChar char="3"/>
            </a:pPr>
            <a:r>
              <a:rPr lang="he-IL" altLang="he-IL" dirty="0"/>
              <a:t>להישמע להוראות המבוגר האחראי.</a:t>
            </a:r>
          </a:p>
        </p:txBody>
      </p:sp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8098"/>
          </a:xfrm>
        </p:spPr>
        <p:txBody>
          <a:bodyPr/>
          <a:lstStyle/>
          <a:p>
            <a:r>
              <a:rPr lang="he-IL" sz="3200" dirty="0"/>
              <a:t>סדר פעולות עם זיהוי חפץ חשוד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3" y="1512979"/>
            <a:ext cx="2226527" cy="149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תוצאת תמונה עבור סמארטפון לילדי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1" y="3472813"/>
            <a:ext cx="282963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1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94258" y="341941"/>
            <a:ext cx="80790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17375E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he-IL" altLang="he-IL" sz="66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זהירות ! </a:t>
            </a:r>
            <a:r>
              <a:rPr lang="he-IL" alt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4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"שבר יירוט/נפלים"</a:t>
            </a: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5352612" y="1553959"/>
            <a:ext cx="3552365" cy="3460225"/>
          </a:xfrm>
        </p:spPr>
        <p:txBody>
          <a:bodyPr/>
          <a:lstStyle/>
          <a:p>
            <a:r>
              <a:rPr lang="he-IL" sz="3600" dirty="0"/>
              <a:t>כיצד עלינו להתנהג?!</a:t>
            </a:r>
            <a:br>
              <a:rPr lang="he-IL" sz="3600" dirty="0"/>
            </a:br>
            <a:br>
              <a:rPr lang="he-IL" sz="3600" dirty="0"/>
            </a:br>
            <a:r>
              <a:rPr lang="he-IL" sz="3600" dirty="0"/>
              <a:t> </a:t>
            </a:r>
            <a:r>
              <a:rPr lang="he-IL" sz="2800" dirty="0">
                <a:solidFill>
                  <a:srgbClr val="002060"/>
                </a:solidFill>
              </a:rPr>
              <a:t>ע"פ הנחיות פיקוד העורף בפורטל חירום לאומי  </a:t>
            </a:r>
            <a:endParaRPr lang="he-IL" sz="3600" dirty="0">
              <a:solidFill>
                <a:srgbClr val="00206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F1D9ABB-3F2B-4BC3-8768-5EB597950BF1}"/>
              </a:ext>
            </a:extLst>
          </p:cNvPr>
          <p:cNvSpPr txBox="1"/>
          <p:nvPr/>
        </p:nvSpPr>
        <p:spPr>
          <a:xfrm>
            <a:off x="827584" y="355799"/>
            <a:ext cx="781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he-IL" dirty="0"/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E42412A7-F8D4-4D6E-8361-F9F18460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32" y="1291903"/>
            <a:ext cx="4519018" cy="4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vepik_401019437 גרפיקה_תמונה חינם לחץ על לחצן יד קטן">
            <a:extLst>
              <a:ext uri="{FF2B5EF4-FFF2-40B4-BE49-F238E27FC236}">
                <a16:creationId xmlns:a16="http://schemas.microsoft.com/office/drawing/2014/main" id="{4DEEECDA-B7E7-4FE4-A4E8-6EF05281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73" y="4250751"/>
            <a:ext cx="620342" cy="763433"/>
          </a:xfrm>
          <a:prstGeom prst="rect">
            <a:avLst/>
          </a:prstGeom>
          <a:noFill/>
        </p:spPr>
      </p:pic>
      <p:sp>
        <p:nvSpPr>
          <p:cNvPr id="3" name="חץ: שמאלה 2">
            <a:extLst>
              <a:ext uri="{FF2B5EF4-FFF2-40B4-BE49-F238E27FC236}">
                <a16:creationId xmlns:a16="http://schemas.microsoft.com/office/drawing/2014/main" id="{0EF80385-1DC6-4BFA-85F1-36091BAC74C8}"/>
              </a:ext>
            </a:extLst>
          </p:cNvPr>
          <p:cNvSpPr/>
          <p:nvPr/>
        </p:nvSpPr>
        <p:spPr>
          <a:xfrm>
            <a:off x="4590746" y="432208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B61E404-3136-4080-8F1A-588FF1EAB20B}"/>
              </a:ext>
            </a:extLst>
          </p:cNvPr>
          <p:cNvSpPr txBox="1"/>
          <p:nvPr/>
        </p:nvSpPr>
        <p:spPr>
          <a:xfrm>
            <a:off x="4802876" y="5515477"/>
            <a:ext cx="429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b="1" dirty="0">
                <a:hlinkClick r:id="rId5"/>
              </a:rPr>
              <a:t>סרטון הסברה בנושא שברי יירוט ונפלי טילים 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4002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57204"/>
            <a:ext cx="8229600" cy="504056"/>
          </a:xfrm>
        </p:spPr>
        <p:txBody>
          <a:bodyPr/>
          <a:lstStyle/>
          <a:p>
            <a:r>
              <a:rPr lang="he-IL" sz="3600" dirty="0"/>
              <a:t>רקע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7136FEA-3671-45EB-808E-204B8CE5FD6C}"/>
              </a:ext>
            </a:extLst>
          </p:cNvPr>
          <p:cNvSpPr txBox="1"/>
          <p:nvPr/>
        </p:nvSpPr>
        <p:spPr>
          <a:xfrm>
            <a:off x="251520" y="905914"/>
            <a:ext cx="7947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41A1144-5D1F-4F7F-92DF-FECE3550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816605"/>
            <a:ext cx="8892480" cy="5224790"/>
          </a:xfrm>
        </p:spPr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בעת הזו עלולים להימצא על הקרקע נפלים וחלקי רקטות  </a:t>
            </a:r>
          </a:p>
          <a:p>
            <a:pPr marL="0" indent="0">
              <a:buNone/>
            </a:pPr>
            <a:r>
              <a:rPr lang="he-IL" sz="27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ברחבי היישוב, בדרכים, בשטחים הפתוחים ובשטחי האש </a:t>
            </a:r>
          </a:p>
          <a:p>
            <a:pPr marL="0" indent="0">
              <a:buNone/>
            </a:pPr>
            <a:r>
              <a:rPr lang="he-IL" sz="27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בכל רחבי המדינה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שהייה בסמוך להם וכמובן מגע מכל סוג שהוא, הן פעולות  </a:t>
            </a:r>
          </a:p>
          <a:p>
            <a:pPr marL="0" indent="0" algn="r" rtl="1">
              <a:buNone/>
            </a:pPr>
            <a:r>
              <a:rPr lang="he-IL" sz="27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מסכנות חיים!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שטחי האש והאימונים, </a:t>
            </a:r>
            <a:r>
              <a:rPr lang="he-IL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אשר בחלקם מהווים אזורי טיול בסופי שבוע/בסמוך לשבילי מטיילים</a:t>
            </a: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שימשו ביתר שאת את חיילי </a:t>
            </a:r>
            <a:r>
              <a:rPr lang="he-IL" sz="27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צה</a:t>
            </a: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''ל לקראת המלחמה ולכן ישנה </a:t>
            </a:r>
            <a:r>
              <a:rPr lang="he-IL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סבירות גבוהה </a:t>
            </a: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להימצאות נפלים רבים </a:t>
            </a:r>
            <a:r>
              <a:rPr lang="he-IL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ושיירי תחמושת בשטח לאחר האימונים.</a:t>
            </a:r>
            <a:endParaRPr lang="he-IL" sz="27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he-IL" sz="2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במצגת זו נסקור את הסכנות ודרכי הפעולה להתמודדות בעת מציאת חפץ חשוד/שבר יירוט/הגעה לאזור שדה מוקשים </a:t>
            </a:r>
            <a:endParaRPr lang="en-US" sz="2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49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04056"/>
          </a:xfrm>
        </p:spPr>
        <p:txBody>
          <a:bodyPr/>
          <a:lstStyle/>
          <a:p>
            <a:r>
              <a:rPr lang="he-IL" sz="3600" dirty="0"/>
              <a:t>מטרות השיעור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664" y="1196752"/>
            <a:ext cx="9020672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sz="2800" b="1" dirty="0">
                <a:solidFill>
                  <a:schemeClr val="accent5">
                    <a:lumMod val="75000"/>
                  </a:schemeClr>
                </a:solidFill>
              </a:rPr>
              <a:t>להסביר </a:t>
            </a:r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לתלמידים ולילדים </a:t>
            </a:r>
            <a:r>
              <a:rPr lang="he-IL" sz="2800" b="1" dirty="0">
                <a:solidFill>
                  <a:schemeClr val="accent5">
                    <a:lumMod val="75000"/>
                  </a:schemeClr>
                </a:solidFill>
              </a:rPr>
              <a:t>מהן הסכנות </a:t>
            </a:r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הטמונות בנגיעה </a:t>
            </a:r>
            <a:r>
              <a:rPr lang="he-IL" sz="2800" u="sng" dirty="0">
                <a:solidFill>
                  <a:schemeClr val="accent5">
                    <a:lumMod val="75000"/>
                  </a:schemeClr>
                </a:solidFill>
              </a:rPr>
              <a:t>בחפצים חשודים/שברי יירוט</a:t>
            </a:r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 הכוללים </a:t>
            </a:r>
            <a:r>
              <a:rPr lang="he-IL" sz="2800" u="sng" dirty="0">
                <a:solidFill>
                  <a:schemeClr val="accent5">
                    <a:lumMod val="75000"/>
                  </a:schemeClr>
                </a:solidFill>
              </a:rPr>
              <a:t>תחמושת עזובה וכניסה לשדה מוקשים</a:t>
            </a:r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 בעת משחק ובזמן חופשה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b="1" dirty="0"/>
              <a:t>להציג ולהמחיש </a:t>
            </a:r>
            <a:r>
              <a:rPr lang="he-IL" sz="2800" dirty="0"/>
              <a:t>בפני הילדים דוגמאות ותמונות מן השטח של </a:t>
            </a:r>
            <a:r>
              <a:rPr lang="he-IL" sz="2800" u="sng" dirty="0"/>
              <a:t>חפצים חשודים/שברי יירוט/נפלים</a:t>
            </a:r>
            <a:r>
              <a:rPr lang="he-IL" sz="2800" dirty="0"/>
              <a:t> לרבות </a:t>
            </a:r>
            <a:r>
              <a:rPr lang="he-IL" sz="2800" u="sng" dirty="0"/>
              <a:t>תחמושת עזובה</a:t>
            </a:r>
            <a:r>
              <a:rPr lang="he-IL" sz="2800" dirty="0"/>
              <a:t> </a:t>
            </a:r>
            <a:r>
              <a:rPr lang="he-IL" sz="2800" u="sng" dirty="0"/>
              <a:t>ושדות מוקשים בשטחי אש ואימונים</a:t>
            </a:r>
            <a:r>
              <a:rPr lang="he-IL" sz="2800" dirty="0"/>
              <a:t> </a:t>
            </a:r>
            <a:r>
              <a:rPr lang="he-IL" sz="2800" b="1" dirty="0"/>
              <a:t>שצולמו בשטח</a:t>
            </a:r>
            <a:r>
              <a:rPr lang="he-IL" sz="28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b="1" dirty="0">
                <a:solidFill>
                  <a:schemeClr val="accent5">
                    <a:lumMod val="75000"/>
                  </a:schemeClr>
                </a:solidFill>
              </a:rPr>
              <a:t>להסביר את הסכנות </a:t>
            </a:r>
            <a:r>
              <a:rPr lang="he-IL" sz="2800" u="sng" dirty="0">
                <a:solidFill>
                  <a:schemeClr val="accent5">
                    <a:lumMod val="75000"/>
                  </a:schemeClr>
                </a:solidFill>
              </a:rPr>
              <a:t>בסביבת שטחי אש ושדות מוקשים</a:t>
            </a:r>
          </a:p>
          <a:p>
            <a:pPr marL="0" indent="0">
              <a:buNone/>
            </a:pPr>
            <a:r>
              <a:rPr lang="he-IL" sz="2800" dirty="0">
                <a:solidFill>
                  <a:schemeClr val="accent5">
                    <a:lumMod val="75000"/>
                  </a:schemeClr>
                </a:solidFill>
              </a:rPr>
              <a:t>    שבהם היתכנות גבוהה לחפצים חשודים עם חומר נפץ.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800" b="1" dirty="0"/>
              <a:t>לתדרך ולהנחות </a:t>
            </a:r>
            <a:r>
              <a:rPr lang="he-IL" sz="2800" dirty="0"/>
              <a:t>את התלמידים והילדים כיצד להתנהג בעת זיהוי חפץ לא מוכר וחשוד/שבר יירוט/נפל טילים.</a:t>
            </a:r>
          </a:p>
        </p:txBody>
      </p:sp>
    </p:spTree>
    <p:extLst>
      <p:ext uri="{BB962C8B-B14F-4D97-AF65-F5344CB8AC3E}">
        <p14:creationId xmlns:p14="http://schemas.microsoft.com/office/powerpoint/2010/main" val="296944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>
            <a:extLst>
              <a:ext uri="{FF2B5EF4-FFF2-40B4-BE49-F238E27FC236}">
                <a16:creationId xmlns:a16="http://schemas.microsoft.com/office/drawing/2014/main" id="{0FB44BA6-8F56-40D4-8EF3-AE2ED13C76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3819" y="493599"/>
            <a:ext cx="50673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sz="3600" b="1" dirty="0">
                <a:solidFill>
                  <a:srgbClr val="002060"/>
                </a:solidFill>
              </a:rPr>
              <a:t>מהו חפץ חשוד ?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36EE676-AF85-42B5-9347-E7F52174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070329"/>
            <a:ext cx="5473278" cy="46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873DDEA-70C9-464E-8E82-47DCFEC1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346722"/>
            <a:ext cx="4033316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e-IL" altLang="he-IL" sz="1600" b="1" dirty="0">
                <a:solidFill>
                  <a:prstClr val="black"/>
                </a:solidFill>
                <a:latin typeface="Tahoma" pitchFamily="34" charset="0"/>
                <a:ea typeface="Times New Roman (Hebrew)" pitchFamily="18" charset="0"/>
                <a:cs typeface="Tahoma" pitchFamily="34" charset="0"/>
              </a:rPr>
              <a:t>חפץ חשוד הינו חפץ מכל סוג שהוא, לרבות חבילה שאין וודאות לגבי תוכנה וקיים חשד שהוא מכיל </a:t>
            </a:r>
            <a:r>
              <a:rPr lang="he-IL" altLang="he-IL" sz="1600" b="1" u="sng" dirty="0">
                <a:solidFill>
                  <a:srgbClr val="C00000"/>
                </a:solidFill>
                <a:latin typeface="Tahoma" pitchFamily="34" charset="0"/>
                <a:ea typeface="Times New Roman (Hebrew)" pitchFamily="18" charset="0"/>
                <a:cs typeface="Tahoma" pitchFamily="34" charset="0"/>
              </a:rPr>
              <a:t>חומר נפץ.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he-IL" altLang="he-IL" sz="1600" b="1" dirty="0">
                <a:solidFill>
                  <a:prstClr val="black"/>
                </a:solidFill>
                <a:latin typeface="Tahoma" pitchFamily="34" charset="0"/>
                <a:ea typeface="Times New Roman (Hebrew)" pitchFamily="18" charset="0"/>
                <a:cs typeface="Tahoma" pitchFamily="34" charset="0"/>
              </a:rPr>
              <a:t>חפץ חשוד יישאר כזה בהגדרתו כל עוד לא אומתו או נשללו החשדות לגביו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he-IL" altLang="he-IL" sz="1600" b="1" dirty="0">
                <a:solidFill>
                  <a:srgbClr val="CC3300"/>
                </a:solidFill>
                <a:latin typeface="Tahoma" pitchFamily="34" charset="0"/>
                <a:ea typeface="Times New Roman (Hebrew)" pitchFamily="18" charset="0"/>
                <a:cs typeface="Tahoma" pitchFamily="34" charset="0"/>
              </a:rPr>
              <a:t>                 </a:t>
            </a:r>
            <a:r>
              <a:rPr lang="he-IL" altLang="he-IL" sz="1600" b="1" dirty="0">
                <a:latin typeface="Tahoma" pitchFamily="34" charset="0"/>
                <a:ea typeface="Times New Roman (Hebrew)" pitchFamily="18" charset="0"/>
                <a:cs typeface="Tahoma" pitchFamily="34" charset="0"/>
              </a:rPr>
              <a:t>ע"י חבלן משטרה </a:t>
            </a:r>
            <a:endParaRPr lang="en-US" altLang="he-IL" sz="1600" b="1" dirty="0">
              <a:latin typeface="Tahoma" pitchFamily="34" charset="0"/>
              <a:ea typeface="Times New Roman (Hebrew)" pitchFamily="18" charset="0"/>
              <a:cs typeface="Tahoma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he-IL" altLang="he-IL" sz="1600" b="1" dirty="0">
              <a:solidFill>
                <a:prstClr val="black"/>
              </a:solidFill>
              <a:latin typeface="Tahoma" pitchFamily="34" charset="0"/>
              <a:ea typeface="Times New Roman (Hebrew)" pitchFamily="18" charset="0"/>
              <a:cs typeface="Tahoma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92B9AF8-9A58-4F1F-BA02-A3E43BD1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63"/>
            <a:ext cx="10001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1652852-3F3D-47DE-950B-335D8DE6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80" y="2853581"/>
            <a:ext cx="3805294" cy="285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e-IL" sz="3200" dirty="0"/>
              <a:t>דוג' להמחשה מן השטח </a:t>
            </a:r>
            <a:r>
              <a:rPr lang="he-IL" dirty="0"/>
              <a:t> </a:t>
            </a:r>
            <a:r>
              <a:rPr lang="he-IL" b="0" dirty="0"/>
              <a:t>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291954"/>
            <a:ext cx="8991511" cy="49453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sz="2800" b="1" dirty="0"/>
              <a:t>חפץ חשוד, בלתי מוכר וללא בעלים.</a:t>
            </a:r>
          </a:p>
          <a:p>
            <a:pPr marL="0" indent="0">
              <a:buNone/>
            </a:pPr>
            <a:r>
              <a:rPr lang="he-IL" sz="2800" b="1" dirty="0"/>
              <a:t>  </a:t>
            </a: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r>
              <a:rPr lang="he-IL" sz="2800" b="1" dirty="0"/>
              <a:t>נפלי וחלקי תחמושת שבדרך כלל נמצאים פזורים בשטחי אש או בסמיכות אליהם.</a:t>
            </a:r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endParaRPr lang="he-IL" dirty="0"/>
          </a:p>
        </p:txBody>
      </p:sp>
      <p:pic>
        <p:nvPicPr>
          <p:cNvPr id="6" name="Picture 4" descr="תוצאת תמונה עבור נפלי תחמושת בשטחי א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30249"/>
            <a:ext cx="1944216" cy="1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5" y="1913520"/>
            <a:ext cx="2100207" cy="165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3244"/>
            <a:ext cx="2392953" cy="13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תוצאת תמונה עבור פצצות מרגמה נפל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69159"/>
            <a:ext cx="2252973" cy="137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3520"/>
            <a:ext cx="1944217" cy="171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96" y="4574960"/>
            <a:ext cx="2090737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9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7787" y="276350"/>
            <a:ext cx="8229600" cy="688354"/>
          </a:xfrm>
        </p:spPr>
        <p:txBody>
          <a:bodyPr/>
          <a:lstStyle/>
          <a:p>
            <a:r>
              <a:rPr lang="he-IL" dirty="0"/>
              <a:t>דוג' להמחשה שברי יירוט/נפלי טילים ברחבי היישוב</a:t>
            </a:r>
            <a:endParaRPr lang="he-IL" sz="1800" b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72007" y="1136677"/>
            <a:ext cx="8991511" cy="4945357"/>
          </a:xfrm>
        </p:spPr>
        <p:txBody>
          <a:bodyPr/>
          <a:lstStyle/>
          <a:p>
            <a:pPr marL="0" indent="0">
              <a:buNone/>
            </a:pPr>
            <a:r>
              <a:rPr lang="he-IL" sz="2800" b="1" dirty="0"/>
              <a:t>  </a:t>
            </a: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>
              <a:buFont typeface="Wingdings" panose="05000000000000000000" pitchFamily="2" charset="2"/>
              <a:buChar char="v"/>
            </a:pPr>
            <a:endParaRPr lang="he-IL" dirty="0"/>
          </a:p>
          <a:p>
            <a:endParaRPr lang="he-IL" dirty="0"/>
          </a:p>
        </p:txBody>
      </p:sp>
      <p:pic>
        <p:nvPicPr>
          <p:cNvPr id="5122" name="Picture 2" descr="שני טילים יורטו באזור חוף הכרמל, קיסריה נכנסה לראשונה לטווח מלבנון">
            <a:extLst>
              <a:ext uri="{FF2B5EF4-FFF2-40B4-BE49-F238E27FC236}">
                <a16:creationId xmlns:a16="http://schemas.microsoft.com/office/drawing/2014/main" id="{E8A70EAF-BB95-4C71-8FAF-7E2E82A2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48" y="1340767"/>
            <a:ext cx="3500428" cy="25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ליד הבית: שברי יירוט באזור מגורים בהרצליה • שרון אונליין">
            <a:extLst>
              <a:ext uri="{FF2B5EF4-FFF2-40B4-BE49-F238E27FC236}">
                <a16:creationId xmlns:a16="http://schemas.microsoft.com/office/drawing/2014/main" id="{9B5D76B8-E725-4B37-AD95-350E80E6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8" y="1243510"/>
            <a:ext cx="4104456" cy="21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צה&quot;ל: ארבעה שיגורים מלבנון למרכז, זוהתה נפילה אחת - אין נפגעים">
            <a:extLst>
              <a:ext uri="{FF2B5EF4-FFF2-40B4-BE49-F238E27FC236}">
                <a16:creationId xmlns:a16="http://schemas.microsoft.com/office/drawing/2014/main" id="{069285A9-39FF-425E-9B35-006CE5EA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48" y="3933056"/>
            <a:ext cx="3500428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מטח לחיפה והקריות: שברי מיירטים אותרו במספר זירות | עכשיו 14">
            <a:extLst>
              <a:ext uri="{FF2B5EF4-FFF2-40B4-BE49-F238E27FC236}">
                <a16:creationId xmlns:a16="http://schemas.microsoft.com/office/drawing/2014/main" id="{04D738AF-9F8C-415F-82D1-716D00C4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6" y="3639376"/>
            <a:ext cx="2634904" cy="24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בעולמם של חרדים: שברי יירוט סכנת נפשות">
            <a:extLst>
              <a:ext uri="{FF2B5EF4-FFF2-40B4-BE49-F238E27FC236}">
                <a16:creationId xmlns:a16="http://schemas.microsoft.com/office/drawing/2014/main" id="{81CC266C-92DB-41CB-A679-2A9D34D3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49" y="387327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5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e-IL" sz="3200" dirty="0">
                <a:solidFill>
                  <a:srgbClr val="C00000"/>
                </a:solidFill>
              </a:rPr>
              <a:t>שטח אש, סכנה! </a:t>
            </a:r>
            <a:r>
              <a:rPr lang="he-IL" dirty="0">
                <a:solidFill>
                  <a:srgbClr val="C00000"/>
                </a:solidFill>
              </a:rPr>
              <a:t>הכניסה אסורה!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רוב הסכנות והאירועים שבהם נפגעו תלמידים וילדים בזמן החופשה</a:t>
            </a:r>
          </a:p>
          <a:p>
            <a:pPr marL="0" indent="0">
              <a:buNone/>
            </a:pPr>
            <a:r>
              <a:rPr lang="he-IL" dirty="0"/>
              <a:t>    </a:t>
            </a:r>
            <a:r>
              <a:rPr lang="he-IL" b="1" dirty="0"/>
              <a:t>התרחשו בשטחי האש </a:t>
            </a:r>
            <a:r>
              <a:rPr lang="he-IL" dirty="0"/>
              <a:t>או בסמיכות אליהם.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לכן, </a:t>
            </a:r>
            <a:r>
              <a:rPr lang="he-IL" b="1" dirty="0"/>
              <a:t>חל איסור חמור להיכנס </a:t>
            </a:r>
            <a:r>
              <a:rPr lang="he-IL" dirty="0"/>
              <a:t>לשטחי אש בכל עת וזמן.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בקרבת שטחי האש ניתקל בשלטים המזהירים בפני סכנת ירי ובאיסור מוחלט להיכנס לשטח האש, </a:t>
            </a:r>
            <a:r>
              <a:rPr lang="he-IL" u="sng" dirty="0"/>
              <a:t>להלן מס' דוג' מהשטח</a:t>
            </a:r>
            <a:r>
              <a:rPr lang="he-IL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pic>
        <p:nvPicPr>
          <p:cNvPr id="8" name="Picture 6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31" y="3738584"/>
            <a:ext cx="3120432" cy="23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" y="3874773"/>
            <a:ext cx="2890477" cy="218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83" y="3874774"/>
            <a:ext cx="2696206" cy="21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65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e-IL" sz="3200" dirty="0">
                <a:solidFill>
                  <a:srgbClr val="C00000"/>
                </a:solidFill>
              </a:rPr>
              <a:t>שטח אש, סכנה! </a:t>
            </a:r>
            <a:r>
              <a:rPr lang="he-IL" dirty="0">
                <a:solidFill>
                  <a:srgbClr val="C00000"/>
                </a:solidFill>
              </a:rPr>
              <a:t>הכניסה אסורה 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dirty="0"/>
              <a:t>דוג' נוספות לשלטים בהם אנו עשויים להיתקל בשטח.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" y="1527592"/>
            <a:ext cx="3609048" cy="270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52" y="4227947"/>
            <a:ext cx="3874121" cy="2311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2" y="4307830"/>
            <a:ext cx="4190728" cy="223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1556792"/>
            <a:ext cx="3592790" cy="237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6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e-IL" sz="3200" dirty="0">
                <a:solidFill>
                  <a:srgbClr val="C00000"/>
                </a:solidFill>
              </a:rPr>
              <a:t>מהם הסיכונים בשטח האש?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228773"/>
            <a:ext cx="9086372" cy="5264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e-IL" sz="2800" b="1" dirty="0"/>
              <a:t>בעת שהייה בשטחי האש אנו עלולים:</a:t>
            </a:r>
            <a:endParaRPr lang="he-IL" sz="3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e-IL" sz="2800" dirty="0"/>
              <a:t>להיפגע מירי של כדורים ופגזים "תועים". </a:t>
            </a:r>
          </a:p>
          <a:p>
            <a:pPr marL="457200" lvl="1" indent="0">
              <a:buNone/>
            </a:pPr>
            <a:endParaRPr lang="he-IL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he-IL" sz="2800" dirty="0"/>
              <a:t>להיתקל בתחמושת שנורתה ולא התפוצצה ומהווה כמעין "פצצה חיה" שכל נגיעה בה עלולה לגרום להפעלתה.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" y="1268760"/>
            <a:ext cx="2512409" cy="14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" y="4122612"/>
            <a:ext cx="3067000" cy="172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55" y="4122612"/>
            <a:ext cx="2532187" cy="16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 descr="תמונה קשור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11" y="4077730"/>
            <a:ext cx="2910793" cy="16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2351" y="5808749"/>
            <a:ext cx="21739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רימון שנזרק ללא נצרה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0380" y="5814785"/>
            <a:ext cx="112723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זנב רקטה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5808749"/>
            <a:ext cx="23471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רימון שנורה ולא התפוצץ</a:t>
            </a:r>
          </a:p>
        </p:txBody>
      </p:sp>
    </p:spTree>
    <p:extLst>
      <p:ext uri="{BB962C8B-B14F-4D97-AF65-F5344CB8AC3E}">
        <p14:creationId xmlns:p14="http://schemas.microsoft.com/office/powerpoint/2010/main" val="213165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 1">
      <a:majorFont>
        <a:latin typeface="Tahoma"/>
        <a:ea typeface=""/>
        <a:cs typeface="Tahoma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666</Words>
  <Application>Microsoft Office PowerPoint</Application>
  <PresentationFormat>‫הצגה על המסך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Calibri</vt:lpstr>
      <vt:lpstr>David</vt:lpstr>
      <vt:lpstr>Tahoma</vt:lpstr>
      <vt:lpstr>Times New Roman</vt:lpstr>
      <vt:lpstr>Times New Roman (Hebrew)</vt:lpstr>
      <vt:lpstr>Webdings</vt:lpstr>
      <vt:lpstr>Wingdings</vt:lpstr>
      <vt:lpstr>Office Theme</vt:lpstr>
      <vt:lpstr>מצגת של PowerPoint‏</vt:lpstr>
      <vt:lpstr>רקע </vt:lpstr>
      <vt:lpstr>מטרות השיעור</vt:lpstr>
      <vt:lpstr>מצגת של PowerPoint‏</vt:lpstr>
      <vt:lpstr>דוג' להמחשה מן השטח   </vt:lpstr>
      <vt:lpstr>דוג' להמחשה שברי יירוט/נפלי טילים ברחבי היישוב</vt:lpstr>
      <vt:lpstr>שטח אש, סכנה! הכניסה אסורה! </vt:lpstr>
      <vt:lpstr>שטח אש, סכנה! הכניסה אסורה !</vt:lpstr>
      <vt:lpstr>מהם הסיכונים בשטח האש?</vt:lpstr>
      <vt:lpstr>מצגת של PowerPoint‏</vt:lpstr>
      <vt:lpstr>מצגת של PowerPoint‏</vt:lpstr>
      <vt:lpstr>מצגת של PowerPoint‏</vt:lpstr>
      <vt:lpstr>שדה מוקשים!! אסורה הכניסה!!</vt:lpstr>
      <vt:lpstr>תמונות להמחשה מהשטח</vt:lpstr>
      <vt:lpstr>סדר פעולות עם זיהוי חפץ חשוד</vt:lpstr>
      <vt:lpstr>כיצד עלינו להתנהג?!   ע"פ הנחיות פיקוד העורף בפורטל חירום לאומי  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שאלתיאל רם</dc:creator>
  <cp:lastModifiedBy>יעל קוטנר</cp:lastModifiedBy>
  <cp:revision>96</cp:revision>
  <dcterms:created xsi:type="dcterms:W3CDTF">2017-08-27T12:07:30Z</dcterms:created>
  <dcterms:modified xsi:type="dcterms:W3CDTF">2024-12-19T12:02:33Z</dcterms:modified>
</cp:coreProperties>
</file>